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1" r:id="rId6"/>
    <p:sldId id="262" r:id="rId7"/>
    <p:sldId id="264" r:id="rId8"/>
    <p:sldId id="263" r:id="rId9"/>
    <p:sldId id="266" r:id="rId10"/>
    <p:sldId id="273" r:id="rId11"/>
    <p:sldId id="267" r:id="rId12"/>
    <p:sldId id="274" r:id="rId13"/>
    <p:sldId id="268" r:id="rId14"/>
    <p:sldId id="275" r:id="rId15"/>
    <p:sldId id="269" r:id="rId16"/>
    <p:sldId id="276" r:id="rId17"/>
    <p:sldId id="270" r:id="rId18"/>
    <p:sldId id="277" r:id="rId19"/>
    <p:sldId id="271" r:id="rId20"/>
    <p:sldId id="272" r:id="rId21"/>
    <p:sldId id="29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792" autoAdjust="0"/>
  </p:normalViewPr>
  <p:slideViewPr>
    <p:cSldViewPr snapToGrid="0">
      <p:cViewPr varScale="1">
        <p:scale>
          <a:sx n="63" d="100"/>
          <a:sy n="63" d="100"/>
        </p:scale>
        <p:origin x="73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334393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35070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55171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62541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1174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85826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3497875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66682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19289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40125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298585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294271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57727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77750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29044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CF0455-F0C6-49F5-B957-AD9A667208CD}" type="datetimeFigureOut">
              <a:rPr lang="en-US" smtClean="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287799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CF0455-F0C6-49F5-B957-AD9A667208CD}" type="datetimeFigureOut">
              <a:rPr lang="en-US" smtClean="0"/>
              <a:t>6/29/2020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10828D-204B-4C81-A758-E5FC8C9A35C0}" type="slidenum">
              <a:rPr lang="en-US" smtClean="0"/>
              <a:t>‹#›</a:t>
            </a:fld>
            <a:endParaRPr lang="en-US" dirty="0"/>
          </a:p>
        </p:txBody>
      </p:sp>
    </p:spTree>
    <p:extLst>
      <p:ext uri="{BB962C8B-B14F-4D97-AF65-F5344CB8AC3E}">
        <p14:creationId xmlns:p14="http://schemas.microsoft.com/office/powerpoint/2010/main" val="2813644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xunps1.texasagriculture.gov/txunps/Splash.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45BC-36BD-4401-A3BE-45D486AE9FD5}"/>
              </a:ext>
            </a:extLst>
          </p:cNvPr>
          <p:cNvSpPr>
            <a:spLocks noGrp="1"/>
          </p:cNvSpPr>
          <p:nvPr>
            <p:ph type="ctrTitle"/>
          </p:nvPr>
        </p:nvSpPr>
        <p:spPr/>
        <p:txBody>
          <a:bodyPr/>
          <a:lstStyle/>
          <a:p>
            <a:pPr algn="ctr"/>
            <a:r>
              <a:rPr lang="en-US" dirty="0"/>
              <a:t>TX-UNPS User Guide</a:t>
            </a:r>
          </a:p>
        </p:txBody>
      </p:sp>
      <p:sp>
        <p:nvSpPr>
          <p:cNvPr id="3" name="Subtitle 2">
            <a:extLst>
              <a:ext uri="{FF2B5EF4-FFF2-40B4-BE49-F238E27FC236}">
                <a16:creationId xmlns:a16="http://schemas.microsoft.com/office/drawing/2014/main" id="{1A3EADCB-4A49-43A4-B35E-3A3F073ABB53}"/>
              </a:ext>
            </a:extLst>
          </p:cNvPr>
          <p:cNvSpPr>
            <a:spLocks noGrp="1"/>
          </p:cNvSpPr>
          <p:nvPr>
            <p:ph type="subTitle" idx="1"/>
          </p:nvPr>
        </p:nvSpPr>
        <p:spPr/>
        <p:txBody>
          <a:bodyPr/>
          <a:lstStyle/>
          <a:p>
            <a:pPr algn="ctr"/>
            <a:r>
              <a:rPr lang="en-US" dirty="0"/>
              <a:t>Instructions for using TX-UNPS for Procurement Reviews</a:t>
            </a:r>
          </a:p>
        </p:txBody>
      </p:sp>
    </p:spTree>
    <p:extLst>
      <p:ext uri="{BB962C8B-B14F-4D97-AF65-F5344CB8AC3E}">
        <p14:creationId xmlns:p14="http://schemas.microsoft.com/office/powerpoint/2010/main" val="311246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678D7B1-6274-4816-BE96-EFE91BC0F343}"/>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sz="5000" dirty="0"/>
              <a:t>Micro Purchases</a:t>
            </a:r>
          </a:p>
        </p:txBody>
      </p:sp>
      <p:pic>
        <p:nvPicPr>
          <p:cNvPr id="3" name="Picture 2">
            <a:extLst>
              <a:ext uri="{FF2B5EF4-FFF2-40B4-BE49-F238E27FC236}">
                <a16:creationId xmlns:a16="http://schemas.microsoft.com/office/drawing/2014/main" id="{CE2C53E8-4836-4CD6-A07D-C0D2A427BA52}"/>
              </a:ext>
            </a:extLst>
          </p:cNvPr>
          <p:cNvPicPr>
            <a:picLocks noChangeAspect="1"/>
          </p:cNvPicPr>
          <p:nvPr/>
        </p:nvPicPr>
        <p:blipFill>
          <a:blip r:embed="rId2"/>
          <a:stretch>
            <a:fillRect/>
          </a:stretch>
        </p:blipFill>
        <p:spPr>
          <a:xfrm>
            <a:off x="903096" y="529283"/>
            <a:ext cx="6522172" cy="2745007"/>
          </a:xfrm>
          <a:prstGeom prst="rect">
            <a:avLst/>
          </a:prstGeom>
        </p:spPr>
      </p:pic>
      <p:pic>
        <p:nvPicPr>
          <p:cNvPr id="4" name="Picture 3">
            <a:extLst>
              <a:ext uri="{FF2B5EF4-FFF2-40B4-BE49-F238E27FC236}">
                <a16:creationId xmlns:a16="http://schemas.microsoft.com/office/drawing/2014/main" id="{3C4CF3FF-DA89-4900-93EC-D613297C22CB}"/>
              </a:ext>
            </a:extLst>
          </p:cNvPr>
          <p:cNvPicPr>
            <a:picLocks noChangeAspect="1"/>
          </p:cNvPicPr>
          <p:nvPr/>
        </p:nvPicPr>
        <p:blipFill>
          <a:blip r:embed="rId3"/>
          <a:stretch>
            <a:fillRect/>
          </a:stretch>
        </p:blipFill>
        <p:spPr>
          <a:xfrm>
            <a:off x="888604" y="4304145"/>
            <a:ext cx="7736072" cy="1524000"/>
          </a:xfrm>
          <a:prstGeom prst="rect">
            <a:avLst/>
          </a:prstGeom>
        </p:spPr>
      </p:pic>
    </p:spTree>
    <p:extLst>
      <p:ext uri="{BB962C8B-B14F-4D97-AF65-F5344CB8AC3E}">
        <p14:creationId xmlns:p14="http://schemas.microsoft.com/office/powerpoint/2010/main" val="132844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Small Purchases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a:t>
            </a:r>
          </a:p>
          <a:p>
            <a:pPr marL="1257300" lvl="2" indent="-342900">
              <a:buAutoNum type="arabicPeriod"/>
            </a:pPr>
            <a:r>
              <a:rPr lang="en-US" dirty="0"/>
              <a:t>Total paid to vendor</a:t>
            </a:r>
          </a:p>
          <a:p>
            <a:pPr marL="1257300" lvl="2" indent="-342900">
              <a:buAutoNum type="arabicPeriod"/>
            </a:pPr>
            <a:r>
              <a:rPr lang="en-US" dirty="0"/>
              <a:t>Goods/services purchased (drop down).</a:t>
            </a:r>
          </a:p>
          <a:p>
            <a:pPr marL="1257300" lvl="2" indent="-342900">
              <a:buAutoNum type="arabicPeriod"/>
            </a:pPr>
            <a:r>
              <a:rPr lang="en-US" dirty="0"/>
              <a:t>One time or multiple purchases (drop down).</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0" indent="0">
              <a:buNone/>
            </a:pPr>
            <a:r>
              <a:rPr lang="en-US"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408624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49A33B7-1DC2-4636-8B31-4A0ED32C9CAB}"/>
              </a:ext>
            </a:extLst>
          </p:cNvPr>
          <p:cNvSpPr>
            <a:spLocks noGrp="1"/>
          </p:cNvSpPr>
          <p:nvPr>
            <p:ph type="title"/>
          </p:nvPr>
        </p:nvSpPr>
        <p:spPr>
          <a:xfrm>
            <a:off x="6637047" y="1737179"/>
            <a:ext cx="3179593" cy="3215821"/>
          </a:xfrm>
        </p:spPr>
        <p:txBody>
          <a:bodyPr vert="horz" lIns="91440" tIns="45720" rIns="91440" bIns="45720" rtlCol="0" anchor="b">
            <a:normAutofit/>
          </a:bodyPr>
          <a:lstStyle/>
          <a:p>
            <a:pPr algn="r">
              <a:lnSpc>
                <a:spcPct val="90000"/>
              </a:lnSpc>
            </a:pPr>
            <a:r>
              <a:rPr lang="en-US" sz="5000" dirty="0"/>
              <a:t>Small Purchases</a:t>
            </a:r>
            <a:br>
              <a:rPr lang="en-US" sz="5000" dirty="0"/>
            </a:br>
            <a:endParaRPr lang="en-US" sz="5000" dirty="0"/>
          </a:p>
        </p:txBody>
      </p:sp>
      <p:pic>
        <p:nvPicPr>
          <p:cNvPr id="3" name="Picture 2">
            <a:extLst>
              <a:ext uri="{FF2B5EF4-FFF2-40B4-BE49-F238E27FC236}">
                <a16:creationId xmlns:a16="http://schemas.microsoft.com/office/drawing/2014/main" id="{CD6DBB81-2B0E-4AEB-A9ED-92CB93A87C20}"/>
              </a:ext>
            </a:extLst>
          </p:cNvPr>
          <p:cNvPicPr>
            <a:picLocks noChangeAspect="1"/>
          </p:cNvPicPr>
          <p:nvPr/>
        </p:nvPicPr>
        <p:blipFill>
          <a:blip r:embed="rId2"/>
          <a:stretch>
            <a:fillRect/>
          </a:stretch>
        </p:blipFill>
        <p:spPr>
          <a:xfrm>
            <a:off x="995621" y="329997"/>
            <a:ext cx="6213814" cy="3094769"/>
          </a:xfrm>
          <a:prstGeom prst="rect">
            <a:avLst/>
          </a:prstGeom>
        </p:spPr>
      </p:pic>
      <p:pic>
        <p:nvPicPr>
          <p:cNvPr id="4" name="Picture 3">
            <a:extLst>
              <a:ext uri="{FF2B5EF4-FFF2-40B4-BE49-F238E27FC236}">
                <a16:creationId xmlns:a16="http://schemas.microsoft.com/office/drawing/2014/main" id="{923D3475-64C2-4905-AA73-D68AB9A021B3}"/>
              </a:ext>
            </a:extLst>
          </p:cNvPr>
          <p:cNvPicPr>
            <a:picLocks noChangeAspect="1"/>
          </p:cNvPicPr>
          <p:nvPr/>
        </p:nvPicPr>
        <p:blipFill>
          <a:blip r:embed="rId3"/>
          <a:stretch>
            <a:fillRect/>
          </a:stretch>
        </p:blipFill>
        <p:spPr>
          <a:xfrm>
            <a:off x="888603" y="4420437"/>
            <a:ext cx="7562669" cy="1144034"/>
          </a:xfrm>
          <a:prstGeom prst="rect">
            <a:avLst/>
          </a:prstGeom>
        </p:spPr>
      </p:pic>
    </p:spTree>
    <p:extLst>
      <p:ext uri="{BB962C8B-B14F-4D97-AF65-F5344CB8AC3E}">
        <p14:creationId xmlns:p14="http://schemas.microsoft.com/office/powerpoint/2010/main" val="391542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Formal Contracts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fontScale="92500" lnSpcReduction="10000"/>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 </a:t>
            </a:r>
          </a:p>
          <a:p>
            <a:pPr marL="1257300" lvl="2" indent="-342900">
              <a:buAutoNum type="arabicPeriod"/>
            </a:pPr>
            <a:r>
              <a:rPr lang="en-US" dirty="0"/>
              <a:t>Contract Value </a:t>
            </a:r>
          </a:p>
          <a:p>
            <a:pPr marL="1257300" lvl="2" indent="-342900">
              <a:buAutoNum type="arabicPeriod"/>
            </a:pPr>
            <a:r>
              <a:rPr lang="en-US" dirty="0"/>
              <a:t>Solicitation Type</a:t>
            </a:r>
          </a:p>
          <a:p>
            <a:pPr marL="1257300" lvl="2" indent="-342900">
              <a:buAutoNum type="arabicPeriod"/>
            </a:pPr>
            <a:r>
              <a:rPr lang="en-US" dirty="0"/>
              <a:t>Contract Type</a:t>
            </a:r>
          </a:p>
          <a:p>
            <a:pPr marL="1257300" lvl="2" indent="-342900">
              <a:buAutoNum type="arabicPeriod"/>
            </a:pPr>
            <a:r>
              <a:rPr lang="en-US" dirty="0"/>
              <a:t>Contract duration</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1257300" lvl="2" indent="-342900">
              <a:buAutoNum type="arabicPeriod"/>
            </a:pPr>
            <a:r>
              <a:rPr lang="en-US" dirty="0"/>
              <a:t>Amendments?</a:t>
            </a:r>
          </a:p>
          <a:p>
            <a:pPr marL="0" indent="0">
              <a:buNone/>
            </a:pPr>
            <a:r>
              <a:rPr lang="en-US" sz="1900"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40882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7A87366-BFBA-45CE-9D8A-2346E907EA0D}"/>
              </a:ext>
            </a:extLst>
          </p:cNvPr>
          <p:cNvSpPr>
            <a:spLocks noGrp="1"/>
          </p:cNvSpPr>
          <p:nvPr>
            <p:ph type="title"/>
          </p:nvPr>
        </p:nvSpPr>
        <p:spPr>
          <a:xfrm>
            <a:off x="6708877" y="1543017"/>
            <a:ext cx="3179593" cy="3215821"/>
          </a:xfrm>
        </p:spPr>
        <p:txBody>
          <a:bodyPr vert="horz" lIns="91440" tIns="45720" rIns="91440" bIns="45720" rtlCol="0" anchor="b">
            <a:normAutofit/>
          </a:bodyPr>
          <a:lstStyle/>
          <a:p>
            <a:pPr algn="r"/>
            <a:r>
              <a:rPr lang="en-US" sz="5400" dirty="0"/>
              <a:t>Formal Contracts</a:t>
            </a:r>
          </a:p>
        </p:txBody>
      </p:sp>
      <p:pic>
        <p:nvPicPr>
          <p:cNvPr id="3" name="Picture 2">
            <a:extLst>
              <a:ext uri="{FF2B5EF4-FFF2-40B4-BE49-F238E27FC236}">
                <a16:creationId xmlns:a16="http://schemas.microsoft.com/office/drawing/2014/main" id="{385256AC-4D21-4E32-BEB8-B50F5219825E}"/>
              </a:ext>
            </a:extLst>
          </p:cNvPr>
          <p:cNvPicPr>
            <a:picLocks noChangeAspect="1"/>
          </p:cNvPicPr>
          <p:nvPr/>
        </p:nvPicPr>
        <p:blipFill>
          <a:blip r:embed="rId2"/>
          <a:stretch>
            <a:fillRect/>
          </a:stretch>
        </p:blipFill>
        <p:spPr>
          <a:xfrm>
            <a:off x="844322" y="468098"/>
            <a:ext cx="6842964" cy="3421481"/>
          </a:xfrm>
          <a:prstGeom prst="rect">
            <a:avLst/>
          </a:prstGeom>
        </p:spPr>
      </p:pic>
      <p:pic>
        <p:nvPicPr>
          <p:cNvPr id="4" name="Picture 3">
            <a:extLst>
              <a:ext uri="{FF2B5EF4-FFF2-40B4-BE49-F238E27FC236}">
                <a16:creationId xmlns:a16="http://schemas.microsoft.com/office/drawing/2014/main" id="{7443E0A4-07F8-40D1-BF39-9D8A418ACD3E}"/>
              </a:ext>
            </a:extLst>
          </p:cNvPr>
          <p:cNvPicPr>
            <a:picLocks noChangeAspect="1"/>
          </p:cNvPicPr>
          <p:nvPr/>
        </p:nvPicPr>
        <p:blipFill>
          <a:blip r:embed="rId3"/>
          <a:stretch>
            <a:fillRect/>
          </a:stretch>
        </p:blipFill>
        <p:spPr>
          <a:xfrm>
            <a:off x="888604" y="4679161"/>
            <a:ext cx="8231642" cy="1213639"/>
          </a:xfrm>
          <a:prstGeom prst="rect">
            <a:avLst/>
          </a:prstGeom>
        </p:spPr>
      </p:pic>
    </p:spTree>
    <p:extLst>
      <p:ext uri="{BB962C8B-B14F-4D97-AF65-F5344CB8AC3E}">
        <p14:creationId xmlns:p14="http://schemas.microsoft.com/office/powerpoint/2010/main" val="406356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FSMC Contracts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fontScale="92500" lnSpcReduction="10000"/>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 </a:t>
            </a:r>
          </a:p>
          <a:p>
            <a:pPr marL="1257300" lvl="2" indent="-342900">
              <a:buAutoNum type="arabicPeriod"/>
            </a:pPr>
            <a:r>
              <a:rPr lang="en-US" dirty="0"/>
              <a:t>Contract Value </a:t>
            </a:r>
          </a:p>
          <a:p>
            <a:pPr marL="1257300" lvl="2" indent="-342900">
              <a:buAutoNum type="arabicPeriod"/>
            </a:pPr>
            <a:r>
              <a:rPr lang="en-US" dirty="0"/>
              <a:t>Solicitation Type</a:t>
            </a:r>
          </a:p>
          <a:p>
            <a:pPr marL="1257300" lvl="2" indent="-342900">
              <a:buAutoNum type="arabicPeriod"/>
            </a:pPr>
            <a:r>
              <a:rPr lang="en-US" dirty="0"/>
              <a:t>Contract Type</a:t>
            </a:r>
          </a:p>
          <a:p>
            <a:pPr marL="1257300" lvl="2" indent="-342900">
              <a:buAutoNum type="arabicPeriod"/>
            </a:pPr>
            <a:r>
              <a:rPr lang="en-US" dirty="0"/>
              <a:t>Contract Year</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1257300" lvl="2" indent="-342900">
              <a:buAutoNum type="arabicPeriod"/>
            </a:pPr>
            <a:r>
              <a:rPr lang="en-US" dirty="0"/>
              <a:t>Amendments?</a:t>
            </a:r>
          </a:p>
          <a:p>
            <a:pPr marL="0" indent="0">
              <a:buNone/>
            </a:pPr>
            <a:r>
              <a:rPr lang="en-US" sz="1900"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347071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21B5843-BCCB-4C38-81B8-B5824DAF9D95}"/>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sz="5400" dirty="0"/>
              <a:t>FSMC Contracts</a:t>
            </a:r>
          </a:p>
        </p:txBody>
      </p:sp>
      <p:pic>
        <p:nvPicPr>
          <p:cNvPr id="3" name="Picture 2">
            <a:extLst>
              <a:ext uri="{FF2B5EF4-FFF2-40B4-BE49-F238E27FC236}">
                <a16:creationId xmlns:a16="http://schemas.microsoft.com/office/drawing/2014/main" id="{4E5D3C36-518D-47BE-B8C4-A30614384197}"/>
              </a:ext>
            </a:extLst>
          </p:cNvPr>
          <p:cNvPicPr>
            <a:picLocks noChangeAspect="1"/>
          </p:cNvPicPr>
          <p:nvPr/>
        </p:nvPicPr>
        <p:blipFill>
          <a:blip r:embed="rId2"/>
          <a:stretch>
            <a:fillRect/>
          </a:stretch>
        </p:blipFill>
        <p:spPr>
          <a:xfrm>
            <a:off x="887872" y="871932"/>
            <a:ext cx="4977562" cy="2415038"/>
          </a:xfrm>
          <a:prstGeom prst="rect">
            <a:avLst/>
          </a:prstGeom>
        </p:spPr>
      </p:pic>
      <p:pic>
        <p:nvPicPr>
          <p:cNvPr id="4" name="Picture 3">
            <a:extLst>
              <a:ext uri="{FF2B5EF4-FFF2-40B4-BE49-F238E27FC236}">
                <a16:creationId xmlns:a16="http://schemas.microsoft.com/office/drawing/2014/main" id="{008C972B-DD7F-4157-B140-8F801F342EE4}"/>
              </a:ext>
            </a:extLst>
          </p:cNvPr>
          <p:cNvPicPr>
            <a:picLocks noChangeAspect="1"/>
          </p:cNvPicPr>
          <p:nvPr/>
        </p:nvPicPr>
        <p:blipFill>
          <a:blip r:embed="rId3"/>
          <a:stretch>
            <a:fillRect/>
          </a:stretch>
        </p:blipFill>
        <p:spPr>
          <a:xfrm>
            <a:off x="888604" y="4434223"/>
            <a:ext cx="4977562" cy="725402"/>
          </a:xfrm>
          <a:prstGeom prst="rect">
            <a:avLst/>
          </a:prstGeom>
        </p:spPr>
      </p:pic>
    </p:spTree>
    <p:extLst>
      <p:ext uri="{BB962C8B-B14F-4D97-AF65-F5344CB8AC3E}">
        <p14:creationId xmlns:p14="http://schemas.microsoft.com/office/powerpoint/2010/main" val="343146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Processing Contracts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lnSpcReduction="10000"/>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 </a:t>
            </a:r>
          </a:p>
          <a:p>
            <a:pPr marL="1257300" lvl="2" indent="-342900">
              <a:buAutoNum type="arabicPeriod"/>
            </a:pPr>
            <a:r>
              <a:rPr lang="en-US" dirty="0"/>
              <a:t>Contract Value </a:t>
            </a:r>
          </a:p>
          <a:p>
            <a:pPr marL="1257300" lvl="2" indent="-342900">
              <a:buAutoNum type="arabicPeriod"/>
            </a:pPr>
            <a:r>
              <a:rPr lang="en-US" dirty="0"/>
              <a:t>Procurement Type (drop down)</a:t>
            </a:r>
          </a:p>
          <a:p>
            <a:pPr marL="1257300" lvl="2" indent="-342900">
              <a:buAutoNum type="arabicPeriod"/>
            </a:pPr>
            <a:r>
              <a:rPr lang="en-US" dirty="0"/>
              <a:t>Contract Duration (drop down)</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1257300" lvl="2" indent="-342900">
              <a:buAutoNum type="arabicPeriod"/>
            </a:pPr>
            <a:r>
              <a:rPr lang="en-US" dirty="0"/>
              <a:t>Amendments?</a:t>
            </a:r>
          </a:p>
          <a:p>
            <a:pPr marL="0" indent="0">
              <a:buNone/>
            </a:pPr>
            <a:r>
              <a:rPr lang="en-US"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3750721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5627765-0529-42E8-87CB-AD9D11A3724D}"/>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sz="5000" dirty="0"/>
              <a:t>Processing Contracts</a:t>
            </a:r>
          </a:p>
        </p:txBody>
      </p:sp>
      <p:pic>
        <p:nvPicPr>
          <p:cNvPr id="3" name="Picture 2">
            <a:extLst>
              <a:ext uri="{FF2B5EF4-FFF2-40B4-BE49-F238E27FC236}">
                <a16:creationId xmlns:a16="http://schemas.microsoft.com/office/drawing/2014/main" id="{E74DC295-B03B-4EB5-AA9E-261EB90983F4}"/>
              </a:ext>
            </a:extLst>
          </p:cNvPr>
          <p:cNvPicPr>
            <a:picLocks noChangeAspect="1"/>
          </p:cNvPicPr>
          <p:nvPr/>
        </p:nvPicPr>
        <p:blipFill>
          <a:blip r:embed="rId2"/>
          <a:stretch>
            <a:fillRect/>
          </a:stretch>
        </p:blipFill>
        <p:spPr>
          <a:xfrm>
            <a:off x="887872" y="1095973"/>
            <a:ext cx="4977562" cy="2465301"/>
          </a:xfrm>
          <a:prstGeom prst="rect">
            <a:avLst/>
          </a:prstGeom>
        </p:spPr>
      </p:pic>
      <p:pic>
        <p:nvPicPr>
          <p:cNvPr id="4" name="Picture 3">
            <a:extLst>
              <a:ext uri="{FF2B5EF4-FFF2-40B4-BE49-F238E27FC236}">
                <a16:creationId xmlns:a16="http://schemas.microsoft.com/office/drawing/2014/main" id="{EEA8DBB1-36F3-4AFF-B687-4D6466A7FCBB}"/>
              </a:ext>
            </a:extLst>
          </p:cNvPr>
          <p:cNvPicPr>
            <a:picLocks noChangeAspect="1"/>
          </p:cNvPicPr>
          <p:nvPr/>
        </p:nvPicPr>
        <p:blipFill>
          <a:blip r:embed="rId3"/>
          <a:stretch>
            <a:fillRect/>
          </a:stretch>
        </p:blipFill>
        <p:spPr>
          <a:xfrm>
            <a:off x="888604" y="4664562"/>
            <a:ext cx="4977562" cy="763069"/>
          </a:xfrm>
          <a:prstGeom prst="rect">
            <a:avLst/>
          </a:prstGeom>
        </p:spPr>
      </p:pic>
    </p:spTree>
    <p:extLst>
      <p:ext uri="{BB962C8B-B14F-4D97-AF65-F5344CB8AC3E}">
        <p14:creationId xmlns:p14="http://schemas.microsoft.com/office/powerpoint/2010/main" val="221718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Sample Selection</a:t>
            </a:r>
            <a:br>
              <a:rPr lang="en-US" dirty="0">
                <a:solidFill>
                  <a:schemeClr val="bg1"/>
                </a:solidFill>
              </a:rPr>
            </a:br>
            <a:endParaRPr lang="en-US" dirty="0">
              <a:solidFill>
                <a:schemeClr val="bg1"/>
              </a:solidFill>
            </a:endParaRPr>
          </a:p>
        </p:txBody>
      </p:sp>
      <p:sp>
        <p:nvSpPr>
          <p:cNvPr id="10" name="Content Placeholder 9">
            <a:extLst>
              <a:ext uri="{FF2B5EF4-FFF2-40B4-BE49-F238E27FC236}">
                <a16:creationId xmlns:a16="http://schemas.microsoft.com/office/drawing/2014/main" id="{BB29B003-D5CF-42E8-8999-D175263CC68B}"/>
              </a:ext>
            </a:extLst>
          </p:cNvPr>
          <p:cNvSpPr>
            <a:spLocks noGrp="1"/>
          </p:cNvSpPr>
          <p:nvPr>
            <p:ph idx="1"/>
          </p:nvPr>
        </p:nvSpPr>
        <p:spPr>
          <a:xfrm>
            <a:off x="673754" y="2160590"/>
            <a:ext cx="3973943" cy="3440110"/>
          </a:xfrm>
        </p:spPr>
        <p:txBody>
          <a:bodyPr>
            <a:normAutofit/>
          </a:bodyPr>
          <a:lstStyle/>
          <a:p>
            <a:r>
              <a:rPr lang="en-US" dirty="0">
                <a:solidFill>
                  <a:schemeClr val="bg1"/>
                </a:solidFill>
              </a:rPr>
              <a:t>The required number of vendors to sample is automatically  generated in TX-UNPS.</a:t>
            </a:r>
          </a:p>
          <a:p>
            <a:r>
              <a:rPr lang="en-US" dirty="0">
                <a:solidFill>
                  <a:schemeClr val="bg1"/>
                </a:solidFill>
              </a:rPr>
              <a:t>This number is the minimum, so more vendors can be reviewed if necessary. </a:t>
            </a:r>
          </a:p>
        </p:txBody>
      </p:sp>
      <p:pic>
        <p:nvPicPr>
          <p:cNvPr id="8" name="Content Placeholder 4" descr="A screenshot of a cell phone&#10;&#10;Description automatically generated">
            <a:extLst>
              <a:ext uri="{FF2B5EF4-FFF2-40B4-BE49-F238E27FC236}">
                <a16:creationId xmlns:a16="http://schemas.microsoft.com/office/drawing/2014/main" id="{7EA57B79-78F9-48C8-9D25-2FEAEE0070DC}"/>
              </a:ext>
            </a:extLst>
          </p:cNvPr>
          <p:cNvPicPr>
            <a:picLocks/>
          </p:cNvPicPr>
          <p:nvPr/>
        </p:nvPicPr>
        <p:blipFill rotWithShape="1">
          <a:blip r:embed="rId2"/>
          <a:srcRect l="3479" r="2341" b="5999"/>
          <a:stretch/>
        </p:blipFill>
        <p:spPr bwMode="auto">
          <a:xfrm>
            <a:off x="6096001" y="1760700"/>
            <a:ext cx="5647266" cy="3977370"/>
          </a:xfrm>
          <a:prstGeom prst="rect">
            <a:avLst/>
          </a:prstGeom>
          <a:extLst>
            <a:ext uri="{53640926-AAD7-44D8-BBD7-CCE9431645EC}">
              <a14:shadowObscured xmlns:a14="http://schemas.microsoft.com/office/drawing/2010/main"/>
            </a:ext>
          </a:extLst>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Arrow: Right 1">
            <a:extLst>
              <a:ext uri="{FF2B5EF4-FFF2-40B4-BE49-F238E27FC236}">
                <a16:creationId xmlns:a16="http://schemas.microsoft.com/office/drawing/2014/main" id="{96A0E0AA-5087-45E8-AC76-9A4D534AD134}"/>
              </a:ext>
            </a:extLst>
          </p:cNvPr>
          <p:cNvSpPr/>
          <p:nvPr/>
        </p:nvSpPr>
        <p:spPr>
          <a:xfrm rot="13013876">
            <a:off x="8631163" y="4618606"/>
            <a:ext cx="646546" cy="4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001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1F3B-38BB-4FC5-A230-C9D81F974640}"/>
              </a:ext>
            </a:extLst>
          </p:cNvPr>
          <p:cNvSpPr>
            <a:spLocks noGrp="1"/>
          </p:cNvSpPr>
          <p:nvPr>
            <p:ph type="title"/>
          </p:nvPr>
        </p:nvSpPr>
        <p:spPr/>
        <p:txBody>
          <a:bodyPr>
            <a:normAutofit/>
          </a:bodyPr>
          <a:lstStyle/>
          <a:p>
            <a:pPr algn="ctr"/>
            <a:r>
              <a:rPr lang="en-US" sz="6000" dirty="0"/>
              <a:t>Getting Started</a:t>
            </a:r>
          </a:p>
        </p:txBody>
      </p:sp>
      <p:sp>
        <p:nvSpPr>
          <p:cNvPr id="3" name="Content Placeholder 2">
            <a:extLst>
              <a:ext uri="{FF2B5EF4-FFF2-40B4-BE49-F238E27FC236}">
                <a16:creationId xmlns:a16="http://schemas.microsoft.com/office/drawing/2014/main" id="{9D5E8B8F-6731-4F19-BC9C-314BD80AE012}"/>
              </a:ext>
            </a:extLst>
          </p:cNvPr>
          <p:cNvSpPr>
            <a:spLocks noGrp="1"/>
          </p:cNvSpPr>
          <p:nvPr>
            <p:ph idx="1"/>
          </p:nvPr>
        </p:nvSpPr>
        <p:spPr/>
        <p:txBody>
          <a:bodyPr>
            <a:normAutofit fontScale="92500" lnSpcReduction="20000"/>
          </a:bodyPr>
          <a:lstStyle/>
          <a:p>
            <a:pPr marL="0" indent="0" algn="ctr">
              <a:buNone/>
            </a:pPr>
            <a:r>
              <a:rPr lang="en-US" sz="2800" dirty="0"/>
              <a:t>Before you can begin using TX-UNPS, you must be assigned a user ID and password that provides the required security rights. You must fill out the form FND-100 and submit to TDA.  Once this setup is complete, you may use the Internet and your assigned user ID and password to access and log onto the TX-UNPS web site.</a:t>
            </a:r>
          </a:p>
          <a:p>
            <a:pPr marL="0" indent="0" algn="ctr">
              <a:buNone/>
            </a:pPr>
            <a:endParaRPr lang="en-US" sz="2800" dirty="0"/>
          </a:p>
          <a:p>
            <a:pPr marL="0" indent="0" algn="ctr">
              <a:buNone/>
            </a:pPr>
            <a:r>
              <a:rPr lang="en-US" sz="2400" dirty="0">
                <a:hlinkClick r:id="rId2"/>
              </a:rPr>
              <a:t>https://txunps1.texasagriculture.gov/txunps/Splash.aspx</a:t>
            </a:r>
            <a:endParaRPr lang="en-US" sz="2400" dirty="0"/>
          </a:p>
          <a:p>
            <a:pPr marL="0" indent="0" algn="ctr">
              <a:buNone/>
            </a:pPr>
            <a:endParaRPr lang="en-US" sz="2000" dirty="0"/>
          </a:p>
          <a:p>
            <a:pPr marL="0" indent="0" algn="ctr">
              <a:buNone/>
            </a:pPr>
            <a:r>
              <a:rPr lang="en-US" sz="2000" b="1" dirty="0"/>
              <a:t>Tip:  Save the link to your favorites list or create a shortcut to your desktop for quicker access.</a:t>
            </a:r>
          </a:p>
        </p:txBody>
      </p:sp>
    </p:spTree>
    <p:extLst>
      <p:ext uri="{BB962C8B-B14F-4D97-AF65-F5344CB8AC3E}">
        <p14:creationId xmlns:p14="http://schemas.microsoft.com/office/powerpoint/2010/main" val="303239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a:bodyPr>
          <a:lstStyle/>
          <a:p>
            <a:pPr algn="ctr"/>
            <a:r>
              <a:rPr lang="en-US" dirty="0"/>
              <a:t>Documentation Requests</a:t>
            </a:r>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0"/>
            <a:ext cx="9797626" cy="4919979"/>
          </a:xfrm>
        </p:spPr>
        <p:txBody>
          <a:bodyPr>
            <a:normAutofit fontScale="85000" lnSpcReduction="20000"/>
          </a:bodyPr>
          <a:lstStyle/>
          <a:p>
            <a:pPr>
              <a:buFont typeface="Wingdings" panose="05000000000000000000" pitchFamily="2" charset="2"/>
              <a:buChar char="q"/>
            </a:pPr>
            <a:r>
              <a:rPr lang="en-US" dirty="0"/>
              <a:t>The reviewer should request the following documents from the CE:</a:t>
            </a:r>
          </a:p>
          <a:p>
            <a:pPr lvl="1">
              <a:buFont typeface="Wingdings" panose="05000000000000000000" pitchFamily="2" charset="2"/>
              <a:buChar char="q"/>
            </a:pPr>
            <a:r>
              <a:rPr lang="en-US" dirty="0"/>
              <a:t>Vendor paid list/summary report of expenditures by vendor.</a:t>
            </a:r>
          </a:p>
          <a:p>
            <a:pPr lvl="1">
              <a:buFont typeface="Wingdings" panose="05000000000000000000" pitchFamily="2" charset="2"/>
              <a:buChar char="q"/>
            </a:pPr>
            <a:r>
              <a:rPr lang="en-US" dirty="0"/>
              <a:t>Supporting procurement documentation (solicitations, evaluation, and contracts) for each vendor selected for review [2 CFR 200.318(i)]. </a:t>
            </a:r>
          </a:p>
          <a:p>
            <a:pPr lvl="1">
              <a:buFont typeface="Wingdings" panose="05000000000000000000" pitchFamily="2" charset="2"/>
              <a:buChar char="q"/>
            </a:pPr>
            <a:r>
              <a:rPr lang="en-US" dirty="0"/>
              <a:t>The CE's procurement procedures [ CFR 200.318(a) and 7 CFR 210.21(c)]. </a:t>
            </a:r>
          </a:p>
          <a:p>
            <a:pPr lvl="1">
              <a:buFont typeface="Wingdings" panose="05000000000000000000" pitchFamily="2" charset="2"/>
              <a:buChar char="q"/>
            </a:pPr>
            <a:r>
              <a:rPr lang="en-US" dirty="0"/>
              <a:t>Written Code of Conduct [2 CFR 200.318(c) and 7 CFR 210.21(c)]. </a:t>
            </a:r>
          </a:p>
          <a:p>
            <a:pPr lvl="1">
              <a:buFont typeface="Wingdings" panose="05000000000000000000" pitchFamily="2" charset="2"/>
              <a:buChar char="q"/>
            </a:pPr>
            <a:r>
              <a:rPr lang="en-US" dirty="0"/>
              <a:t>Solicitation documentation (copies of quotes and/or sealed bids/competitive proposals issued, and advertisements published, as applicable). </a:t>
            </a:r>
          </a:p>
          <a:p>
            <a:pPr lvl="1">
              <a:buFont typeface="Wingdings" panose="05000000000000000000" pitchFamily="2" charset="2"/>
              <a:buChar char="q"/>
            </a:pPr>
            <a:r>
              <a:rPr lang="en-US" dirty="0"/>
              <a:t>Responses (quotes for informal procurement procedures and bids/offers for formal procurement procedures). </a:t>
            </a:r>
          </a:p>
          <a:p>
            <a:pPr lvl="1">
              <a:buFont typeface="Wingdings" panose="05000000000000000000" pitchFamily="2" charset="2"/>
              <a:buChar char="q"/>
            </a:pPr>
            <a:r>
              <a:rPr lang="en-US" dirty="0"/>
              <a:t>Evaluation and scoring results used to select the contractor (for competitive proposals – RFPs) </a:t>
            </a:r>
          </a:p>
          <a:p>
            <a:pPr lvl="1">
              <a:buFont typeface="Wingdings" panose="05000000000000000000" pitchFamily="2" charset="2"/>
              <a:buChar char="q"/>
            </a:pPr>
            <a:r>
              <a:rPr lang="en-US" dirty="0"/>
              <a:t>Final contract awarded and contract notification documentation. </a:t>
            </a:r>
          </a:p>
          <a:p>
            <a:pPr lvl="1">
              <a:buFont typeface="Wingdings" panose="05000000000000000000" pitchFamily="2" charset="2"/>
              <a:buChar char="q"/>
            </a:pPr>
            <a:r>
              <a:rPr lang="en-US" dirty="0"/>
              <a:t>Supporting documentation, such as purchase orders and/or receipts/invoices for vendors selected for review (2 CFR 200.318(i)). The State Agency reviewer will examine three receipts from each vendor selected for review. The State has the discretion to request receipts/invoices as follows: three invoices provided in one month from the vendor; one invoice a month for a three-month period; or otherwise as the State Agency chooses. </a:t>
            </a:r>
          </a:p>
          <a:p>
            <a:pPr lvl="1">
              <a:buFont typeface="Wingdings" panose="05000000000000000000" pitchFamily="2" charset="2"/>
              <a:buChar char="q"/>
            </a:pPr>
            <a:r>
              <a:rPr lang="en-US" dirty="0"/>
              <a:t>Amended contract language, as applicable (The State Agency will need to review amended contracts to determine if a material change was created by an amendment). </a:t>
            </a:r>
          </a:p>
          <a:p>
            <a:pPr lvl="1">
              <a:buFont typeface="Wingdings" panose="05000000000000000000" pitchFamily="2" charset="2"/>
              <a:buChar char="q"/>
            </a:pPr>
            <a:r>
              <a:rPr lang="en-US" dirty="0"/>
              <a:t>Prior year value of USDA food planned assistance levels for processing contracts for self-operating CEs and for CEs with a FSMC. </a:t>
            </a:r>
          </a:p>
          <a:p>
            <a:pPr lvl="1">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366970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BC97CD-5EE7-4AE9-B86D-B8A64E9A6F19}"/>
              </a:ext>
            </a:extLst>
          </p:cNvPr>
          <p:cNvSpPr txBox="1"/>
          <p:nvPr/>
        </p:nvSpPr>
        <p:spPr>
          <a:xfrm>
            <a:off x="538480" y="284480"/>
            <a:ext cx="10993120" cy="6955750"/>
          </a:xfrm>
          <a:prstGeom prst="rect">
            <a:avLst/>
          </a:prstGeom>
          <a:noFill/>
        </p:spPr>
        <p:txBody>
          <a:bodyPr wrap="square">
            <a:spAutoFit/>
          </a:bodyPr>
          <a:lstStyle/>
          <a:p>
            <a:pPr marL="0" lvl="0" indent="0">
              <a:spcBef>
                <a:spcPts val="0"/>
              </a:spcBef>
              <a:buNone/>
            </a:pPr>
            <a:r>
              <a:rPr lang="en-US" sz="1800" dirty="0">
                <a:latin typeface="Source Sans Pro"/>
                <a:ea typeface="Source Sans Pro"/>
                <a:cs typeface="Source Sans Pro"/>
                <a:sym typeface="Source Sans Pro"/>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br>
              <a:rPr lang="en-US" sz="1800" dirty="0">
                <a:latin typeface="Source Sans Pro"/>
                <a:ea typeface="Source Sans Pro"/>
                <a:cs typeface="Source Sans Pro"/>
                <a:sym typeface="Source Sans Pro"/>
              </a:rPr>
            </a:br>
            <a:r>
              <a:rPr lang="en-US" sz="1800" dirty="0">
                <a:latin typeface="Source Sans Pro"/>
                <a:ea typeface="Source Sans Pro"/>
                <a:cs typeface="Source Sans Pro"/>
                <a:sym typeface="Source Sans Pro"/>
              </a:rPr>
              <a:t> </a:t>
            </a:r>
            <a:br>
              <a:rPr lang="en-US" sz="1800" dirty="0">
                <a:latin typeface="Source Sans Pro"/>
                <a:ea typeface="Source Sans Pro"/>
                <a:cs typeface="Source Sans Pro"/>
                <a:sym typeface="Source Sans Pro"/>
              </a:rPr>
            </a:br>
            <a:r>
              <a:rPr lang="en-US" sz="1800" dirty="0">
                <a:latin typeface="Source Sans Pro"/>
                <a:ea typeface="Source Sans Pro"/>
                <a:cs typeface="Source Sans Pro"/>
                <a:sym typeface="Source Sans Pro"/>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800" dirty="0">
                <a:latin typeface="Source Sans Pro"/>
                <a:ea typeface="Source Sans Pro"/>
                <a:cs typeface="Source Sans Pro"/>
                <a:sym typeface="Source Sans Pro"/>
              </a:rPr>
            </a:br>
            <a:r>
              <a:rPr lang="en-US" sz="1800" dirty="0">
                <a:latin typeface="Source Sans Pro"/>
                <a:ea typeface="Source Sans Pro"/>
                <a:cs typeface="Source Sans Pro"/>
                <a:sym typeface="Source Sans Pro"/>
              </a:rPr>
              <a:t> </a:t>
            </a:r>
            <a:br>
              <a:rPr lang="en-US" sz="1800" dirty="0">
                <a:latin typeface="Source Sans Pro"/>
                <a:ea typeface="Source Sans Pro"/>
                <a:cs typeface="Source Sans Pro"/>
                <a:sym typeface="Source Sans Pro"/>
              </a:rPr>
            </a:br>
            <a:r>
              <a:rPr lang="en-US" sz="1800" dirty="0">
                <a:latin typeface="Source Sans Pro"/>
                <a:ea typeface="Source Sans Pro"/>
                <a:cs typeface="Source Sans Pro"/>
                <a:sym typeface="Source Sans Pro"/>
              </a:rPr>
              <a:t>To file a program complaint of discrimination, complete the USDA Program Discrimination Complaint Form, (AD-3027) found online at: </a:t>
            </a:r>
            <a:r>
              <a:rPr lang="en-US" sz="1800" u="sng" dirty="0">
                <a:solidFill>
                  <a:schemeClr val="tx2">
                    <a:lumMod val="90000"/>
                  </a:schemeClr>
                </a:solidFill>
                <a:latin typeface="Source Sans Pro"/>
                <a:ea typeface="Source Sans Pro"/>
                <a:cs typeface="Source Sans Pro"/>
                <a:sym typeface="Source Sans Pro"/>
                <a:hlinkClick r:id="rId2">
                  <a:extLst>
                    <a:ext uri="{A12FA001-AC4F-418D-AE19-62706E023703}">
                      <ahyp:hlinkClr xmlns:ahyp="http://schemas.microsoft.com/office/drawing/2018/hyperlinkcolor" val="tx"/>
                    </a:ext>
                  </a:extLst>
                </a:hlinkClick>
              </a:rPr>
              <a:t>http://www.ascr.usda.gov/complaint_filing_cust.html</a:t>
            </a:r>
            <a:r>
              <a:rPr lang="en-US" sz="1800" dirty="0">
                <a:latin typeface="Source Sans Pro"/>
                <a:ea typeface="Source Sans Pro"/>
                <a:cs typeface="Source Sans Pro"/>
                <a:sym typeface="Source Sans Pro"/>
              </a:rPr>
              <a:t>, and at any USDA office, or write a letter addressed to USDA and provide in the letter all of the information requested in the form. To request a copy of the complaint form, call (866) 632-9992. Submit your completed form or letter to USDA by:  </a:t>
            </a:r>
            <a:br>
              <a:rPr lang="en-US" sz="1800" dirty="0">
                <a:latin typeface="Source Sans Pro"/>
                <a:ea typeface="Source Sans Pro"/>
                <a:cs typeface="Source Sans Pro"/>
                <a:sym typeface="Source Sans Pro"/>
              </a:rPr>
            </a:br>
            <a:endParaRPr lang="en-US" sz="1800" dirty="0">
              <a:latin typeface="Source Sans Pro"/>
              <a:ea typeface="Source Sans Pro"/>
              <a:cs typeface="Source Sans Pro"/>
              <a:sym typeface="Source Sans Pro"/>
            </a:endParaRPr>
          </a:p>
          <a:p>
            <a:pPr marL="0" lvl="0" indent="0">
              <a:spcBef>
                <a:spcPts val="0"/>
              </a:spcBef>
              <a:buNone/>
            </a:pPr>
            <a:r>
              <a:rPr lang="en-US" sz="1800" dirty="0">
                <a:latin typeface="Source Sans Pro"/>
                <a:ea typeface="Source Sans Pro"/>
                <a:cs typeface="Source Sans Pro"/>
                <a:sym typeface="Source Sans Pro"/>
              </a:rPr>
              <a:t>mail: </a:t>
            </a:r>
            <a:endParaRPr lang="en-US" sz="1800" dirty="0"/>
          </a:p>
          <a:p>
            <a:pPr marL="0" lvl="0" indent="0">
              <a:spcBef>
                <a:spcPts val="0"/>
              </a:spcBef>
              <a:buNone/>
            </a:pPr>
            <a:r>
              <a:rPr lang="en-US" sz="1800" dirty="0">
                <a:latin typeface="Source Sans Pro"/>
                <a:ea typeface="Source Sans Pro"/>
                <a:cs typeface="Source Sans Pro"/>
                <a:sym typeface="Source Sans Pro"/>
              </a:rPr>
              <a:t>U.S. Department of Agriculture </a:t>
            </a:r>
            <a:br>
              <a:rPr lang="en-US" sz="1800" dirty="0">
                <a:latin typeface="Source Sans Pro"/>
                <a:ea typeface="Source Sans Pro"/>
                <a:cs typeface="Source Sans Pro"/>
                <a:sym typeface="Source Sans Pro"/>
              </a:rPr>
            </a:br>
            <a:r>
              <a:rPr lang="en-US" sz="1800" dirty="0">
                <a:latin typeface="Source Sans Pro"/>
                <a:ea typeface="Source Sans Pro"/>
                <a:cs typeface="Source Sans Pro"/>
                <a:sym typeface="Source Sans Pro"/>
              </a:rPr>
              <a:t>Office of the Assistant Secretary for Civil Rights </a:t>
            </a:r>
            <a:br>
              <a:rPr lang="en-US" sz="1800" dirty="0">
                <a:latin typeface="Source Sans Pro"/>
                <a:ea typeface="Source Sans Pro"/>
                <a:cs typeface="Source Sans Pro"/>
                <a:sym typeface="Source Sans Pro"/>
              </a:rPr>
            </a:br>
            <a:r>
              <a:rPr lang="en-US" sz="1800" dirty="0">
                <a:latin typeface="Source Sans Pro"/>
                <a:ea typeface="Source Sans Pro"/>
                <a:cs typeface="Source Sans Pro"/>
                <a:sym typeface="Source Sans Pro"/>
              </a:rPr>
              <a:t>1400 Independence Avenue, SW </a:t>
            </a:r>
            <a:br>
              <a:rPr lang="en-US" sz="1800" dirty="0">
                <a:latin typeface="Source Sans Pro"/>
                <a:ea typeface="Source Sans Pro"/>
                <a:cs typeface="Source Sans Pro"/>
                <a:sym typeface="Source Sans Pro"/>
              </a:rPr>
            </a:br>
            <a:r>
              <a:rPr lang="en-US" sz="1800" dirty="0">
                <a:latin typeface="Source Sans Pro"/>
                <a:ea typeface="Source Sans Pro"/>
                <a:cs typeface="Source Sans Pro"/>
                <a:sym typeface="Source Sans Pro"/>
              </a:rPr>
              <a:t>Washington, D.C. 20250-9410; </a:t>
            </a:r>
            <a:br>
              <a:rPr lang="en-US" sz="1800" dirty="0">
                <a:solidFill>
                  <a:schemeClr val="dk1"/>
                </a:solidFill>
                <a:latin typeface="Source Sans Pro"/>
                <a:ea typeface="Source Sans Pro"/>
                <a:cs typeface="Source Sans Pro"/>
                <a:sym typeface="Source Sans Pro"/>
              </a:rPr>
            </a:br>
            <a:r>
              <a:rPr lang="en-US" sz="1800" dirty="0">
                <a:latin typeface="Source Sans Pro"/>
                <a:ea typeface="Source Sans Pro"/>
                <a:cs typeface="Source Sans Pro"/>
                <a:sym typeface="Source Sans Pro"/>
              </a:rPr>
              <a:t>fax: (202) 690-7442; or email: </a:t>
            </a:r>
            <a:r>
              <a:rPr lang="en-US" sz="1800" u="sng" dirty="0">
                <a:solidFill>
                  <a:schemeClr val="hlink"/>
                </a:solidFill>
                <a:latin typeface="Source Sans Pro"/>
                <a:ea typeface="Source Sans Pro"/>
                <a:cs typeface="Source Sans Pro"/>
                <a:sym typeface="Source Sans Pro"/>
                <a:hlinkClick r:id="rId3"/>
              </a:rPr>
              <a:t>program.intake@usda.gov</a:t>
            </a:r>
            <a:r>
              <a:rPr lang="en-US" sz="1800" dirty="0">
                <a:solidFill>
                  <a:schemeClr val="dk1"/>
                </a:solidFill>
                <a:latin typeface="Source Sans Pro"/>
                <a:ea typeface="Source Sans Pro"/>
                <a:cs typeface="Source Sans Pro"/>
                <a:sym typeface="Source Sans Pro"/>
              </a:rPr>
              <a:t>.</a:t>
            </a:r>
            <a:br>
              <a:rPr lang="en-US" sz="3200" dirty="0">
                <a:solidFill>
                  <a:schemeClr val="dk1"/>
                </a:solidFill>
                <a:latin typeface="Source Sans Pro"/>
                <a:ea typeface="Source Sans Pro"/>
                <a:cs typeface="Source Sans Pro"/>
                <a:sym typeface="Source Sans Pro"/>
              </a:rPr>
            </a:br>
            <a:r>
              <a:rPr lang="en-US" sz="3200" dirty="0">
                <a:solidFill>
                  <a:schemeClr val="dk1"/>
                </a:solidFill>
                <a:latin typeface="Source Sans Pro"/>
                <a:ea typeface="Source Sans Pro"/>
                <a:cs typeface="Source Sans Pro"/>
                <a:sym typeface="Source Sans Pro"/>
              </a:rPr>
              <a:t> </a:t>
            </a:r>
            <a:r>
              <a:rPr lang="en-US" sz="1800" dirty="0">
                <a:latin typeface="Source Sans Pro"/>
                <a:ea typeface="Source Sans Pro"/>
                <a:cs typeface="Source Sans Pro"/>
                <a:sym typeface="Source Sans Pro"/>
              </a:rPr>
              <a:t>This institution is an equal opportunity provider.</a:t>
            </a:r>
            <a:endParaRPr lang="en-US" sz="1800" dirty="0"/>
          </a:p>
          <a:p>
            <a:endParaRPr lang="en-US" dirty="0"/>
          </a:p>
        </p:txBody>
      </p:sp>
      <p:grpSp>
        <p:nvGrpSpPr>
          <p:cNvPr id="8" name="Google Shape;1231;p168">
            <a:extLst>
              <a:ext uri="{FF2B5EF4-FFF2-40B4-BE49-F238E27FC236}">
                <a16:creationId xmlns:a16="http://schemas.microsoft.com/office/drawing/2014/main" id="{0370C48B-C68C-45EC-AC67-698D8ABC340F}"/>
              </a:ext>
            </a:extLst>
          </p:cNvPr>
          <p:cNvGrpSpPr/>
          <p:nvPr/>
        </p:nvGrpSpPr>
        <p:grpSpPr>
          <a:xfrm>
            <a:off x="6096000" y="4633276"/>
            <a:ext cx="4800600" cy="1828801"/>
            <a:chOff x="6415925" y="4949952"/>
            <a:chExt cx="4526717" cy="1858054"/>
          </a:xfrm>
        </p:grpSpPr>
        <p:pic>
          <p:nvPicPr>
            <p:cNvPr id="9" name="Google Shape;1232;p168">
              <a:extLst>
                <a:ext uri="{FF2B5EF4-FFF2-40B4-BE49-F238E27FC236}">
                  <a16:creationId xmlns:a16="http://schemas.microsoft.com/office/drawing/2014/main" id="{D7F526EF-80D2-4DC1-A695-037D7A0DA0CD}"/>
                </a:ext>
              </a:extLst>
            </p:cNvPr>
            <p:cNvPicPr preferRelativeResize="0"/>
            <p:nvPr/>
          </p:nvPicPr>
          <p:blipFill rotWithShape="1">
            <a:blip r:embed="rId4">
              <a:alphaModFix/>
            </a:blip>
            <a:srcRect/>
            <a:stretch/>
          </p:blipFill>
          <p:spPr>
            <a:xfrm>
              <a:off x="8073948" y="4949952"/>
              <a:ext cx="1210672" cy="1210672"/>
            </a:xfrm>
            <a:prstGeom prst="rect">
              <a:avLst/>
            </a:prstGeom>
            <a:noFill/>
            <a:ln>
              <a:noFill/>
            </a:ln>
          </p:spPr>
        </p:pic>
        <p:sp>
          <p:nvSpPr>
            <p:cNvPr id="10" name="Google Shape;1233;p168">
              <a:extLst>
                <a:ext uri="{FF2B5EF4-FFF2-40B4-BE49-F238E27FC236}">
                  <a16:creationId xmlns:a16="http://schemas.microsoft.com/office/drawing/2014/main" id="{5DDE6674-7CCE-42D7-A62E-8F0BED6CE422}"/>
                </a:ext>
              </a:extLst>
            </p:cNvPr>
            <p:cNvSpPr txBox="1"/>
            <p:nvPr/>
          </p:nvSpPr>
          <p:spPr>
            <a:xfrm>
              <a:off x="6415925" y="6301474"/>
              <a:ext cx="4526717" cy="5065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latin typeface="Source Sans Pro"/>
                  <a:ea typeface="Source Sans Pro"/>
                  <a:cs typeface="Source Sans Pro"/>
                  <a:sym typeface="Source Sans Pro"/>
                </a:rPr>
                <a:t>TEXAS DEPARTMENT OF AGRICULTURE</a:t>
              </a:r>
              <a:endParaRPr dirty="0"/>
            </a:p>
            <a:p>
              <a:pPr marL="0" marR="0" lvl="0" indent="0" algn="ctr" rtl="0">
                <a:spcBef>
                  <a:spcPts val="0"/>
                </a:spcBef>
                <a:spcAft>
                  <a:spcPts val="0"/>
                </a:spcAft>
                <a:buNone/>
              </a:pPr>
              <a:r>
                <a:rPr lang="en-US" sz="1600" b="1" dirty="0">
                  <a:latin typeface="Source Sans Pro"/>
                  <a:ea typeface="Source Sans Pro"/>
                  <a:cs typeface="Source Sans Pro"/>
                  <a:sym typeface="Source Sans Pro"/>
                </a:rPr>
                <a:t>COMMISSIONER SID MILLER</a:t>
              </a:r>
              <a:endParaRPr dirty="0"/>
            </a:p>
          </p:txBody>
        </p:sp>
      </p:grpSp>
    </p:spTree>
    <p:extLst>
      <p:ext uri="{BB962C8B-B14F-4D97-AF65-F5344CB8AC3E}">
        <p14:creationId xmlns:p14="http://schemas.microsoft.com/office/powerpoint/2010/main" val="238209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A42B301-96E5-4B1C-942C-CA5462197768}"/>
              </a:ext>
            </a:extLst>
          </p:cNvPr>
          <p:cNvPicPr>
            <a:picLocks noChangeAspect="1"/>
          </p:cNvPicPr>
          <p:nvPr/>
        </p:nvPicPr>
        <p:blipFill>
          <a:blip r:embed="rId2"/>
          <a:stretch>
            <a:fillRect/>
          </a:stretch>
        </p:blipFill>
        <p:spPr>
          <a:xfrm>
            <a:off x="3344663" y="1796021"/>
            <a:ext cx="5702342" cy="4590386"/>
          </a:xfrm>
          <a:prstGeom prst="rect">
            <a:avLst/>
          </a:prstGeom>
        </p:spPr>
      </p:pic>
      <p:cxnSp>
        <p:nvCxnSpPr>
          <p:cNvPr id="21" name="Straight Arrow Connector 20">
            <a:extLst>
              <a:ext uri="{FF2B5EF4-FFF2-40B4-BE49-F238E27FC236}">
                <a16:creationId xmlns:a16="http://schemas.microsoft.com/office/drawing/2014/main" id="{7526AC1A-9AA3-4D3B-911B-1507DEE12C71}"/>
              </a:ext>
            </a:extLst>
          </p:cNvPr>
          <p:cNvCxnSpPr/>
          <p:nvPr/>
        </p:nvCxnSpPr>
        <p:spPr>
          <a:xfrm flipH="1">
            <a:off x="4794069" y="1058091"/>
            <a:ext cx="1071154" cy="96665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53384F13-4A1A-4502-AA9E-B16A8203E2DF}"/>
              </a:ext>
            </a:extLst>
          </p:cNvPr>
          <p:cNvSpPr txBox="1"/>
          <p:nvPr/>
        </p:nvSpPr>
        <p:spPr>
          <a:xfrm>
            <a:off x="5865223" y="827652"/>
            <a:ext cx="3898610" cy="369332"/>
          </a:xfrm>
          <a:prstGeom prst="rect">
            <a:avLst/>
          </a:prstGeom>
          <a:noFill/>
        </p:spPr>
        <p:txBody>
          <a:bodyPr wrap="square" rtlCol="0">
            <a:spAutoFit/>
          </a:bodyPr>
          <a:lstStyle/>
          <a:p>
            <a:r>
              <a:rPr lang="en-US" dirty="0"/>
              <a:t>Choose School Nutrition Programs</a:t>
            </a:r>
          </a:p>
        </p:txBody>
      </p:sp>
    </p:spTree>
    <p:extLst>
      <p:ext uri="{BB962C8B-B14F-4D97-AF65-F5344CB8AC3E}">
        <p14:creationId xmlns:p14="http://schemas.microsoft.com/office/powerpoint/2010/main" val="417850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5">
            <a:extLst>
              <a:ext uri="{FF2B5EF4-FFF2-40B4-BE49-F238E27FC236}">
                <a16:creationId xmlns:a16="http://schemas.microsoft.com/office/drawing/2014/main" id="{6218DBD7-D493-4515-9004-05D02955CD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1" name="Group 32">
            <a:extLst>
              <a:ext uri="{FF2B5EF4-FFF2-40B4-BE49-F238E27FC236}">
                <a16:creationId xmlns:a16="http://schemas.microsoft.com/office/drawing/2014/main" id="{1750C660-82E4-48F0-917E-C3901C68D402}"/>
              </a:ext>
            </a:extLst>
          </p:cNvPr>
          <p:cNvGrpSpPr>
            <a:grpSpLocks/>
          </p:cNvGrpSpPr>
          <p:nvPr/>
        </p:nvGrpSpPr>
        <p:grpSpPr bwMode="auto">
          <a:xfrm>
            <a:off x="2668452" y="457200"/>
            <a:ext cx="4381500" cy="2355850"/>
            <a:chOff x="2160" y="457"/>
            <a:chExt cx="6899" cy="3710"/>
          </a:xfrm>
        </p:grpSpPr>
        <p:pic>
          <p:nvPicPr>
            <p:cNvPr id="2082" name="Picture 34">
              <a:extLst>
                <a:ext uri="{FF2B5EF4-FFF2-40B4-BE49-F238E27FC236}">
                  <a16:creationId xmlns:a16="http://schemas.microsoft.com/office/drawing/2014/main" id="{7B24B5E2-7A30-4AB0-9B18-B65EA5FF9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1166"/>
              <a:ext cx="6899" cy="2999"/>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a:extLst>
                <a:ext uri="{FF2B5EF4-FFF2-40B4-BE49-F238E27FC236}">
                  <a16:creationId xmlns:a16="http://schemas.microsoft.com/office/drawing/2014/main" id="{B32A5643-086B-4F69-9E0C-33C8B0036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 y="456"/>
              <a:ext cx="3083" cy="1268"/>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36">
            <a:extLst>
              <a:ext uri="{FF2B5EF4-FFF2-40B4-BE49-F238E27FC236}">
                <a16:creationId xmlns:a16="http://schemas.microsoft.com/office/drawing/2014/main" id="{2778E119-0675-4C36-890B-D6A8044F3EF1}"/>
              </a:ext>
            </a:extLst>
          </p:cNvPr>
          <p:cNvSpPr>
            <a:spLocks noChangeArrowheads="1"/>
          </p:cNvSpPr>
          <p:nvPr/>
        </p:nvSpPr>
        <p:spPr bwMode="auto">
          <a:xfrm>
            <a:off x="1828800" y="257747"/>
            <a:ext cx="260359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28800" algn="l"/>
              </a:tabLst>
            </a:pPr>
            <a:br>
              <a:rPr kumimoji="0" lang="en-US" altLang="en-US"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br>
            <a:r>
              <a:rPr kumimoji="0" lang="en-US" altLang="en-US" sz="1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1</a:t>
            </a:r>
            <a:r>
              <a:rPr kumimoji="0" lang="en-US" altLang="en-US"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kumimoji="0" lang="en-US" altLang="en-US" sz="1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Select the </a:t>
            </a:r>
            <a:r>
              <a:rPr kumimoji="0" lang="en-US" altLang="en-US" sz="1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Compliance </a:t>
            </a:r>
            <a:r>
              <a:rPr kumimoji="0" lang="en-US" altLang="en-US" sz="1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Menu</a:t>
            </a:r>
            <a:r>
              <a:rPr kumimoji="0" lang="en-US" altLang="en-US" sz="10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3" name="Picture 32">
            <a:extLst>
              <a:ext uri="{FF2B5EF4-FFF2-40B4-BE49-F238E27FC236}">
                <a16:creationId xmlns:a16="http://schemas.microsoft.com/office/drawing/2014/main" id="{7D1C6324-F629-4D37-935F-3E32B20157FA}"/>
              </a:ext>
            </a:extLst>
          </p:cNvPr>
          <p:cNvPicPr>
            <a:picLocks noChangeAspect="1"/>
          </p:cNvPicPr>
          <p:nvPr/>
        </p:nvPicPr>
        <p:blipFill>
          <a:blip r:embed="rId4"/>
          <a:stretch>
            <a:fillRect/>
          </a:stretch>
        </p:blipFill>
        <p:spPr>
          <a:xfrm>
            <a:off x="1672499" y="3918670"/>
            <a:ext cx="7030848" cy="1904365"/>
          </a:xfrm>
          <a:prstGeom prst="rect">
            <a:avLst/>
          </a:prstGeom>
        </p:spPr>
      </p:pic>
      <p:sp>
        <p:nvSpPr>
          <p:cNvPr id="34" name="TextBox 33">
            <a:extLst>
              <a:ext uri="{FF2B5EF4-FFF2-40B4-BE49-F238E27FC236}">
                <a16:creationId xmlns:a16="http://schemas.microsoft.com/office/drawing/2014/main" id="{4DFD632C-320C-4685-9939-2BC2468F4E51}"/>
              </a:ext>
            </a:extLst>
          </p:cNvPr>
          <p:cNvSpPr txBox="1"/>
          <p:nvPr/>
        </p:nvSpPr>
        <p:spPr>
          <a:xfrm>
            <a:off x="1828800" y="3278777"/>
            <a:ext cx="455893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 Select </a:t>
            </a:r>
            <a:r>
              <a:rPr lang="en-US" sz="1400" b="1" dirty="0">
                <a:latin typeface="Times New Roman" panose="02020603050405020304" pitchFamily="18" charset="0"/>
                <a:cs typeface="Times New Roman" panose="02020603050405020304" pitchFamily="18" charset="0"/>
              </a:rPr>
              <a:t>Procurement Review Tracking</a:t>
            </a:r>
          </a:p>
        </p:txBody>
      </p:sp>
      <p:cxnSp>
        <p:nvCxnSpPr>
          <p:cNvPr id="36" name="Straight Arrow Connector 35">
            <a:extLst>
              <a:ext uri="{FF2B5EF4-FFF2-40B4-BE49-F238E27FC236}">
                <a16:creationId xmlns:a16="http://schemas.microsoft.com/office/drawing/2014/main" id="{01A100E8-EDF6-43D0-85EB-2A2D042095E7}"/>
              </a:ext>
            </a:extLst>
          </p:cNvPr>
          <p:cNvCxnSpPr/>
          <p:nvPr/>
        </p:nvCxnSpPr>
        <p:spPr>
          <a:xfrm flipH="1">
            <a:off x="3435531" y="3586554"/>
            <a:ext cx="2332805" cy="1573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641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C4DB73-B3B3-4AEF-A705-A675D99007B9}"/>
              </a:ext>
            </a:extLst>
          </p:cNvPr>
          <p:cNvPicPr>
            <a:picLocks noChangeAspect="1"/>
          </p:cNvPicPr>
          <p:nvPr/>
        </p:nvPicPr>
        <p:blipFill>
          <a:blip r:embed="rId2"/>
          <a:stretch>
            <a:fillRect/>
          </a:stretch>
        </p:blipFill>
        <p:spPr>
          <a:xfrm>
            <a:off x="1173162" y="2243137"/>
            <a:ext cx="7839075" cy="3590925"/>
          </a:xfrm>
          <a:prstGeom prst="rect">
            <a:avLst/>
          </a:prstGeom>
        </p:spPr>
      </p:pic>
      <p:cxnSp>
        <p:nvCxnSpPr>
          <p:cNvPr id="6" name="Straight Arrow Connector 5">
            <a:extLst>
              <a:ext uri="{FF2B5EF4-FFF2-40B4-BE49-F238E27FC236}">
                <a16:creationId xmlns:a16="http://schemas.microsoft.com/office/drawing/2014/main" id="{9626919D-4162-45AE-85A2-BAAF06742A82}"/>
              </a:ext>
            </a:extLst>
          </p:cNvPr>
          <p:cNvCxnSpPr/>
          <p:nvPr/>
        </p:nvCxnSpPr>
        <p:spPr>
          <a:xfrm flipH="1">
            <a:off x="1701800" y="1968500"/>
            <a:ext cx="2641600" cy="3175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C2B11BF-BCAF-4859-915A-44B6DAECD77C}"/>
              </a:ext>
            </a:extLst>
          </p:cNvPr>
          <p:cNvSpPr txBox="1"/>
          <p:nvPr/>
        </p:nvSpPr>
        <p:spPr>
          <a:xfrm>
            <a:off x="4343400" y="1676400"/>
            <a:ext cx="1752600" cy="381000"/>
          </a:xfrm>
          <a:prstGeom prst="rect">
            <a:avLst/>
          </a:prstGeom>
          <a:noFill/>
        </p:spPr>
        <p:txBody>
          <a:bodyPr wrap="square" rtlCol="0">
            <a:spAutoFit/>
          </a:bodyPr>
          <a:lstStyle/>
          <a:p>
            <a:r>
              <a:rPr lang="en-US" dirty="0"/>
              <a:t>Click Details</a:t>
            </a:r>
          </a:p>
        </p:txBody>
      </p:sp>
      <p:sp>
        <p:nvSpPr>
          <p:cNvPr id="8" name="Rectangle 7">
            <a:extLst>
              <a:ext uri="{FF2B5EF4-FFF2-40B4-BE49-F238E27FC236}">
                <a16:creationId xmlns:a16="http://schemas.microsoft.com/office/drawing/2014/main" id="{4E9127F3-0AD1-4B9B-9ED7-7966E1FBDA18}"/>
              </a:ext>
            </a:extLst>
          </p:cNvPr>
          <p:cNvSpPr/>
          <p:nvPr/>
        </p:nvSpPr>
        <p:spPr>
          <a:xfrm>
            <a:off x="4343400" y="1676400"/>
            <a:ext cx="1524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875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51F69BA-0988-4B0B-B3F4-A5298F3F66F7}"/>
              </a:ext>
            </a:extLst>
          </p:cNvPr>
          <p:cNvPicPr>
            <a:picLocks noChangeAspect="1"/>
          </p:cNvPicPr>
          <p:nvPr/>
        </p:nvPicPr>
        <p:blipFill>
          <a:blip r:embed="rId2"/>
          <a:stretch>
            <a:fillRect/>
          </a:stretch>
        </p:blipFill>
        <p:spPr>
          <a:xfrm>
            <a:off x="4037002" y="672539"/>
            <a:ext cx="5294324" cy="5705401"/>
          </a:xfrm>
          <a:prstGeom prst="rect">
            <a:avLst/>
          </a:prstGeom>
        </p:spPr>
      </p:pic>
      <p:sp>
        <p:nvSpPr>
          <p:cNvPr id="4" name="Rectangle 3">
            <a:extLst>
              <a:ext uri="{FF2B5EF4-FFF2-40B4-BE49-F238E27FC236}">
                <a16:creationId xmlns:a16="http://schemas.microsoft.com/office/drawing/2014/main" id="{D461D398-387D-43C1-8679-B7D89C3A6FC0}"/>
              </a:ext>
            </a:extLst>
          </p:cNvPr>
          <p:cNvSpPr/>
          <p:nvPr/>
        </p:nvSpPr>
        <p:spPr>
          <a:xfrm>
            <a:off x="4228051" y="4269996"/>
            <a:ext cx="3061982" cy="15100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109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FB02B51-CDA3-4D9F-BE01-042E9E3AFBDF}"/>
              </a:ext>
            </a:extLst>
          </p:cNvPr>
          <p:cNvSpPr>
            <a:spLocks noGrp="1"/>
          </p:cNvSpPr>
          <p:nvPr>
            <p:ph type="title"/>
          </p:nvPr>
        </p:nvSpPr>
        <p:spPr>
          <a:xfrm>
            <a:off x="5928981" y="1261330"/>
            <a:ext cx="4097769" cy="3002662"/>
          </a:xfrm>
        </p:spPr>
        <p:txBody>
          <a:bodyPr vert="horz" lIns="91440" tIns="45720" rIns="91440" bIns="45720" rtlCol="0" anchor="b">
            <a:normAutofit/>
          </a:bodyPr>
          <a:lstStyle/>
          <a:p>
            <a:pPr algn="ctr"/>
            <a:r>
              <a:rPr lang="en-US" kern="1200" dirty="0">
                <a:solidFill>
                  <a:schemeClr val="accent1"/>
                </a:solidFill>
                <a:latin typeface="+mj-lt"/>
                <a:ea typeface="+mj-ea"/>
                <a:cs typeface="+mj-cs"/>
              </a:rPr>
              <a:t>Procurement Table Summary Screen</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screenshot of a cell phone&#10;&#10;Description automatically generated">
            <a:extLst>
              <a:ext uri="{FF2B5EF4-FFF2-40B4-BE49-F238E27FC236}">
                <a16:creationId xmlns:a16="http://schemas.microsoft.com/office/drawing/2014/main" id="{69336FE0-F609-4779-84B0-C187CE869021}"/>
              </a:ext>
            </a:extLst>
          </p:cNvPr>
          <p:cNvPicPr>
            <a:picLocks noChangeAspect="1"/>
          </p:cNvPicPr>
          <p:nvPr/>
        </p:nvPicPr>
        <p:blipFill>
          <a:blip r:embed="rId2"/>
          <a:stretch>
            <a:fillRect/>
          </a:stretch>
        </p:blipFill>
        <p:spPr>
          <a:xfrm>
            <a:off x="1385739" y="1261330"/>
            <a:ext cx="4390218" cy="4335340"/>
          </a:xfrm>
          <a:prstGeom prst="rect">
            <a:avLst/>
          </a:prstGeom>
        </p:spPr>
      </p:pic>
    </p:spTree>
    <p:extLst>
      <p:ext uri="{BB962C8B-B14F-4D97-AF65-F5344CB8AC3E}">
        <p14:creationId xmlns:p14="http://schemas.microsoft.com/office/powerpoint/2010/main" val="403935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1844-6260-4148-BD59-99A3834C5316}"/>
              </a:ext>
            </a:extLst>
          </p:cNvPr>
          <p:cNvSpPr>
            <a:spLocks noGrp="1"/>
          </p:cNvSpPr>
          <p:nvPr>
            <p:ph type="title"/>
          </p:nvPr>
        </p:nvSpPr>
        <p:spPr>
          <a:xfrm>
            <a:off x="677334" y="609600"/>
            <a:ext cx="8596668" cy="774700"/>
          </a:xfrm>
        </p:spPr>
        <p:txBody>
          <a:bodyPr/>
          <a:lstStyle/>
          <a:p>
            <a:pPr algn="ctr"/>
            <a:r>
              <a:rPr lang="en-US" dirty="0"/>
              <a:t>SFA Procurement Table</a:t>
            </a:r>
          </a:p>
        </p:txBody>
      </p:sp>
      <p:sp>
        <p:nvSpPr>
          <p:cNvPr id="6" name="Content Placeholder 5">
            <a:extLst>
              <a:ext uri="{FF2B5EF4-FFF2-40B4-BE49-F238E27FC236}">
                <a16:creationId xmlns:a16="http://schemas.microsoft.com/office/drawing/2014/main" id="{7D99E223-DDEC-4F2C-99D7-5E7E2912CED8}"/>
              </a:ext>
            </a:extLst>
          </p:cNvPr>
          <p:cNvSpPr>
            <a:spLocks noGrp="1"/>
          </p:cNvSpPr>
          <p:nvPr>
            <p:ph idx="1"/>
          </p:nvPr>
        </p:nvSpPr>
        <p:spPr>
          <a:xfrm>
            <a:off x="677334" y="1384301"/>
            <a:ext cx="8596668" cy="4657062"/>
          </a:xfrm>
        </p:spPr>
        <p:txBody>
          <a:bodyPr>
            <a:normAutofit fontScale="85000" lnSpcReduction="10000"/>
          </a:bodyPr>
          <a:lstStyle/>
          <a:p>
            <a:pPr>
              <a:buAutoNum type="arabicPeriod"/>
            </a:pPr>
            <a:r>
              <a:rPr lang="en-US" dirty="0"/>
              <a:t>Procurement Authority:  Allows the CE to enter times that they will be unavailable. </a:t>
            </a:r>
          </a:p>
          <a:p>
            <a:pPr>
              <a:buAutoNum type="arabicPeriod"/>
            </a:pPr>
            <a:r>
              <a:rPr lang="en-US" dirty="0"/>
              <a:t>Procurement Authority Staff:  CE will enter their staff that handle procurement.  This should always at least include the CND and Business Manager/financial person.  </a:t>
            </a:r>
          </a:p>
          <a:p>
            <a:pPr marL="800100" lvl="1" indent="-342900">
              <a:buAutoNum type="arabicPeriod"/>
            </a:pPr>
            <a:r>
              <a:rPr lang="en-US" dirty="0"/>
              <a:t>Required sections include:</a:t>
            </a:r>
          </a:p>
          <a:p>
            <a:pPr marL="1257300" lvl="2" indent="-342900">
              <a:buAutoNum type="arabicPeriod"/>
            </a:pPr>
            <a:r>
              <a:rPr lang="en-US" dirty="0"/>
              <a:t>Name</a:t>
            </a:r>
          </a:p>
          <a:p>
            <a:pPr marL="1257300" lvl="2" indent="-342900">
              <a:buAutoNum type="arabicPeriod"/>
            </a:pPr>
            <a:r>
              <a:rPr lang="en-US" dirty="0"/>
              <a:t>Position/Title</a:t>
            </a:r>
          </a:p>
          <a:p>
            <a:pPr marL="1257300" lvl="2" indent="-342900">
              <a:buAutoNum type="arabicPeriod"/>
            </a:pPr>
            <a:r>
              <a:rPr lang="en-US" dirty="0"/>
              <a:t>Responsibilities</a:t>
            </a:r>
          </a:p>
          <a:p>
            <a:pPr marL="1257300" lvl="2" indent="-342900">
              <a:buAutoNum type="arabicPeriod"/>
            </a:pPr>
            <a:r>
              <a:rPr lang="en-US" dirty="0"/>
              <a:t>Contact Information</a:t>
            </a:r>
          </a:p>
          <a:p>
            <a:pPr>
              <a:buAutoNum type="arabicPeriod"/>
            </a:pPr>
            <a:r>
              <a:rPr lang="en-US" dirty="0"/>
              <a:t>Small Purchase Threshold Information:  CE should update the small purchase threshold for the LEA/SFA.</a:t>
            </a:r>
          </a:p>
          <a:p>
            <a:pPr>
              <a:buAutoNum type="arabicPeriod"/>
            </a:pPr>
            <a:r>
              <a:rPr lang="en-US" dirty="0"/>
              <a:t>GPO, GBO or third-party entity:  CE should respond either yes or no and include the name of the organization and the type. </a:t>
            </a:r>
          </a:p>
          <a:p>
            <a:pPr lvl="1">
              <a:buAutoNum type="arabicPeriod"/>
            </a:pPr>
            <a:r>
              <a:rPr lang="en-US" dirty="0"/>
              <a:t>Required sections include:</a:t>
            </a:r>
          </a:p>
          <a:p>
            <a:pPr marL="1257300" lvl="2" indent="-342900">
              <a:buAutoNum type="arabicPeriod"/>
            </a:pPr>
            <a:r>
              <a:rPr lang="en-US" dirty="0"/>
              <a:t>Organization Name</a:t>
            </a:r>
          </a:p>
          <a:p>
            <a:pPr marL="1257300" lvl="2" indent="-342900">
              <a:buAutoNum type="arabicPeriod"/>
            </a:pPr>
            <a:r>
              <a:rPr lang="en-US" dirty="0"/>
              <a:t>Organization Type</a:t>
            </a:r>
          </a:p>
          <a:p>
            <a:endParaRPr lang="en-US" dirty="0"/>
          </a:p>
        </p:txBody>
      </p:sp>
    </p:spTree>
    <p:extLst>
      <p:ext uri="{BB962C8B-B14F-4D97-AF65-F5344CB8AC3E}">
        <p14:creationId xmlns:p14="http://schemas.microsoft.com/office/powerpoint/2010/main" val="3598180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736600"/>
          </a:xfrm>
        </p:spPr>
        <p:txBody>
          <a:bodyPr>
            <a:normAutofit fontScale="90000"/>
          </a:bodyPr>
          <a:lstStyle/>
          <a:p>
            <a:pPr algn="ctr"/>
            <a:r>
              <a:rPr lang="en-US" dirty="0"/>
              <a:t>Vendors by Type</a:t>
            </a:r>
            <a:br>
              <a:rPr lang="en-US" dirty="0"/>
            </a:br>
            <a:r>
              <a:rPr lang="en-US" sz="2700" dirty="0"/>
              <a:t>Micro purchases</a:t>
            </a:r>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a:t>
            </a:r>
          </a:p>
          <a:p>
            <a:pPr marL="1257300" lvl="2" indent="-342900">
              <a:buAutoNum type="arabicPeriod"/>
            </a:pPr>
            <a:r>
              <a:rPr lang="en-US" dirty="0"/>
              <a:t>Total amount paid to vendor</a:t>
            </a:r>
          </a:p>
          <a:p>
            <a:pPr marL="1257300" lvl="2" indent="-342900">
              <a:buAutoNum type="arabicPeriod"/>
            </a:pPr>
            <a:r>
              <a:rPr lang="en-US" dirty="0"/>
              <a:t>Goods/services purchased(drop-down)</a:t>
            </a:r>
          </a:p>
          <a:p>
            <a:pPr marL="1257300" lvl="2" indent="-342900">
              <a:buAutoNum type="arabicPeriod"/>
            </a:pPr>
            <a:r>
              <a:rPr lang="en-US" dirty="0"/>
              <a:t>How many purchases per vendor and comments if they choose other in the drop-down box. </a:t>
            </a:r>
          </a:p>
          <a:p>
            <a:pPr marL="0" lvl="2" indent="0">
              <a:buNone/>
            </a:pPr>
            <a:endParaRPr lang="en-US" sz="1800" b="1" dirty="0">
              <a:solidFill>
                <a:srgbClr val="FF0000"/>
              </a:solidFill>
            </a:endParaRPr>
          </a:p>
          <a:p>
            <a:pPr marL="0" lvl="2" indent="0">
              <a:buNone/>
            </a:pPr>
            <a:r>
              <a:rPr lang="en-US" sz="1800" b="1" dirty="0">
                <a:solidFill>
                  <a:srgbClr val="FF0000"/>
                </a:solidFill>
              </a:rPr>
              <a:t>CE should not check the box, “selected for review”.  Reviewer will be responsible for determining vendors for review.</a:t>
            </a:r>
          </a:p>
          <a:p>
            <a:pPr marL="0" indent="0">
              <a:buNone/>
            </a:pPr>
            <a:endParaRPr lang="en-US" dirty="0"/>
          </a:p>
        </p:txBody>
      </p:sp>
    </p:spTree>
    <p:extLst>
      <p:ext uri="{BB962C8B-B14F-4D97-AF65-F5344CB8AC3E}">
        <p14:creationId xmlns:p14="http://schemas.microsoft.com/office/powerpoint/2010/main" val="28832173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46</TotalTime>
  <Words>1318</Words>
  <Application>Microsoft Office PowerPoint</Application>
  <PresentationFormat>Widescreen</PresentationFormat>
  <Paragraphs>116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Source Sans Pro</vt:lpstr>
      <vt:lpstr>Times New Roman</vt:lpstr>
      <vt:lpstr>Trebuchet MS</vt:lpstr>
      <vt:lpstr>Wingdings</vt:lpstr>
      <vt:lpstr>Wingdings 3</vt:lpstr>
      <vt:lpstr>Facet</vt:lpstr>
      <vt:lpstr>TX-UNPS User Guide</vt:lpstr>
      <vt:lpstr>Getting Started</vt:lpstr>
      <vt:lpstr>PowerPoint Presentation</vt:lpstr>
      <vt:lpstr>PowerPoint Presentation</vt:lpstr>
      <vt:lpstr>PowerPoint Presentation</vt:lpstr>
      <vt:lpstr>PowerPoint Presentation</vt:lpstr>
      <vt:lpstr>Procurement Table Summary Screen</vt:lpstr>
      <vt:lpstr>SFA Procurement Table</vt:lpstr>
      <vt:lpstr>Vendors by Type Micro purchases</vt:lpstr>
      <vt:lpstr>Micro Purchases</vt:lpstr>
      <vt:lpstr>Vendors by Type Small Purchases</vt:lpstr>
      <vt:lpstr>Small Purchases </vt:lpstr>
      <vt:lpstr>Vendors by Type Formal Contracts</vt:lpstr>
      <vt:lpstr>Formal Contracts</vt:lpstr>
      <vt:lpstr>Vendors by Type FSMC Contracts</vt:lpstr>
      <vt:lpstr>FSMC Contracts</vt:lpstr>
      <vt:lpstr>Vendors by Type Processing Contracts</vt:lpstr>
      <vt:lpstr>Processing Contracts</vt:lpstr>
      <vt:lpstr>Sample Selection </vt:lpstr>
      <vt:lpstr>Documentation Requests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TX-UNPS User Guide</dc:title>
  <dc:creator>Tina Parks</dc:creator>
  <cp:lastModifiedBy>Sarah Carlson</cp:lastModifiedBy>
  <cp:revision>15</cp:revision>
  <dcterms:created xsi:type="dcterms:W3CDTF">2019-08-07T19:48:01Z</dcterms:created>
  <dcterms:modified xsi:type="dcterms:W3CDTF">2020-06-29T16:52:01Z</dcterms:modified>
</cp:coreProperties>
</file>